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7"/>
  </p:normalViewPr>
  <p:slideViewPr>
    <p:cSldViewPr snapToGrid="0" snapToObjects="1">
      <p:cViewPr varScale="1">
        <p:scale>
          <a:sx n="91" d="100"/>
          <a:sy n="91" d="100"/>
        </p:scale>
        <p:origin x="521" y="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2.gif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B3324B-5324-2649-9972-3B133874CF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306" y="1608994"/>
            <a:ext cx="8415359" cy="2404858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Projeto 2 – Termodinâmica</a:t>
            </a:r>
            <a:b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pt-BR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Modelagem do tempo de fritura para diferentes massas de batatas em uma </a:t>
            </a:r>
            <a:r>
              <a:rPr lang="pt-BR" sz="3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AirFryer</a:t>
            </a:r>
            <a:r>
              <a:rPr lang="pt-BR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151C98-F66F-3B41-8B72-D85A55CD57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8643" y="4965233"/>
            <a:ext cx="8415359" cy="1096899"/>
          </a:xfrm>
        </p:spPr>
        <p:txBody>
          <a:bodyPr>
            <a:normAutofit/>
          </a:bodyPr>
          <a:lstStyle/>
          <a:p>
            <a:pPr algn="l"/>
            <a:r>
              <a:rPr lang="pt-BR" sz="2000" dirty="0"/>
              <a:t>Diogo Cintra</a:t>
            </a:r>
          </a:p>
          <a:p>
            <a:pPr algn="l"/>
            <a:r>
              <a:rPr lang="pt-BR" sz="2000" dirty="0"/>
              <a:t>João Pedro </a:t>
            </a:r>
            <a:r>
              <a:rPr lang="pt-BR" sz="2000" dirty="0" err="1"/>
              <a:t>Chacon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3333544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C34D2B-85CC-E649-A2BF-8DB381087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84663"/>
          </a:xfrm>
        </p:spPr>
        <p:txBody>
          <a:bodyPr/>
          <a:lstStyle/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Contexto e pergunta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24A660-B706-B446-AE47-924453F14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234" y="5363738"/>
            <a:ext cx="9144000" cy="688776"/>
          </a:xfrm>
        </p:spPr>
        <p:txBody>
          <a:bodyPr>
            <a:noAutofit/>
          </a:bodyPr>
          <a:lstStyle/>
          <a:p>
            <a:r>
              <a:rPr lang="pt-B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Quanto tempo leva para uma determinada massa de batata atingir 160°C? 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EDD11DB-6160-C443-BB98-FA08BC801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234" y="1776536"/>
            <a:ext cx="4127033" cy="330492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A9F6ABA1-6582-4315-A645-57B096C4C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0287" y="1794661"/>
            <a:ext cx="2617268" cy="326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664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442F7F-77D7-754E-99F6-B3A3B496A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Diagrama de E&amp;F e equação do sistema térmico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90D8AAAF-FCB6-8E4D-8594-4DBE659B97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74508" y="4456358"/>
                <a:ext cx="6840908" cy="1320800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pt-BR" sz="260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26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𝑑𝑇</m:t>
                        </m:r>
                      </m:num>
                      <m:den>
                        <m:r>
                          <a:rPr lang="pt-BR" sz="26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pt-BR" sz="26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pt-BR" sz="26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26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pt-BR" sz="26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pt-BR" sz="26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∙</m:t>
                        </m:r>
                        <m:r>
                          <a:rPr lang="pt-BR" sz="26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den>
                    </m:f>
                    <m:r>
                      <a:rPr lang="pt-BR" sz="26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∙</m:t>
                    </m:r>
                    <m:r>
                      <a:rPr lang="pt-BR" sz="26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pt-BR" sz="26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∙</m:t>
                    </m:r>
                    <m:r>
                      <a:rPr lang="pt-BR" sz="26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pt-BR" sz="26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∙(</m:t>
                    </m:r>
                    <m:r>
                      <a:rPr lang="pt-BR" sz="26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𝑇𝑎𝑚𝑏𝑖𝑒𝑛𝑡𝑒</m:t>
                    </m:r>
                    <m:r>
                      <a:rPr lang="pt-BR" sz="26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pt-BR" sz="26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𝑇𝑏𝑎𝑡𝑎𝑡𝑎</m:t>
                    </m:r>
                    <m:r>
                      <a:rPr lang="pt-BR" sz="26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sz="2800" dirty="0"/>
                  <a:t>		</a:t>
                </a:r>
                <a:r>
                  <a:rPr lang="pt-BR" sz="2800" dirty="0">
                    <a:effectLst/>
                  </a:rPr>
                  <a:t> </a:t>
                </a:r>
                <a:endParaRPr lang="pt-BR" sz="2800" dirty="0"/>
              </a:p>
            </p:txBody>
          </p:sp>
        </mc:Choice>
        <mc:Fallback xmlns="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90D8AAAF-FCB6-8E4D-8594-4DBE659B97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4508" y="4456358"/>
                <a:ext cx="6840908" cy="1320800"/>
              </a:xfrm>
              <a:blipFill>
                <a:blip r:embed="rId2"/>
                <a:stretch>
                  <a:fillRect l="-92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eta Dobrada 3">
            <a:extLst>
              <a:ext uri="{FF2B5EF4-FFF2-40B4-BE49-F238E27FC236}">
                <a16:creationId xmlns:a16="http://schemas.microsoft.com/office/drawing/2014/main" id="{59B483A9-BCB0-204A-891E-A244E2560985}"/>
              </a:ext>
            </a:extLst>
          </p:cNvPr>
          <p:cNvSpPr/>
          <p:nvPr/>
        </p:nvSpPr>
        <p:spPr>
          <a:xfrm rot="16200000">
            <a:off x="3976772" y="5184828"/>
            <a:ext cx="567639" cy="334441"/>
          </a:xfrm>
          <a:prstGeom prst="ben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1981C4D-60B0-094F-956C-5907C943F95C}"/>
              </a:ext>
            </a:extLst>
          </p:cNvPr>
          <p:cNvSpPr txBox="1"/>
          <p:nvPr/>
        </p:nvSpPr>
        <p:spPr>
          <a:xfrm>
            <a:off x="4427812" y="5407826"/>
            <a:ext cx="389177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Sistema pré-aquecido a 200°C</a:t>
            </a:r>
          </a:p>
        </p:txBody>
      </p:sp>
      <p:sp>
        <p:nvSpPr>
          <p:cNvPr id="8" name="Nuvem 7">
            <a:extLst>
              <a:ext uri="{FF2B5EF4-FFF2-40B4-BE49-F238E27FC236}">
                <a16:creationId xmlns:a16="http://schemas.microsoft.com/office/drawing/2014/main" id="{38B7DA63-CB52-664F-B4C5-3DC03870F298}"/>
              </a:ext>
            </a:extLst>
          </p:cNvPr>
          <p:cNvSpPr/>
          <p:nvPr/>
        </p:nvSpPr>
        <p:spPr>
          <a:xfrm>
            <a:off x="1098585" y="3192343"/>
            <a:ext cx="1550020" cy="853068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Seta para a Direita 8">
            <a:extLst>
              <a:ext uri="{FF2B5EF4-FFF2-40B4-BE49-F238E27FC236}">
                <a16:creationId xmlns:a16="http://schemas.microsoft.com/office/drawing/2014/main" id="{3E7A4571-CED3-E24C-89EE-5E148ECDA1B6}"/>
              </a:ext>
            </a:extLst>
          </p:cNvPr>
          <p:cNvSpPr/>
          <p:nvPr/>
        </p:nvSpPr>
        <p:spPr>
          <a:xfrm>
            <a:off x="2648606" y="3348206"/>
            <a:ext cx="2401134" cy="479502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tângulo 9">
                <a:extLst>
                  <a:ext uri="{FF2B5EF4-FFF2-40B4-BE49-F238E27FC236}">
                    <a16:creationId xmlns:a16="http://schemas.microsoft.com/office/drawing/2014/main" id="{3189A2A5-8F50-7A42-9DE5-BBAF69D3D275}"/>
                  </a:ext>
                </a:extLst>
              </p:cNvPr>
              <p:cNvSpPr/>
              <p:nvPr/>
            </p:nvSpPr>
            <p:spPr>
              <a:xfrm>
                <a:off x="5070649" y="3192343"/>
                <a:ext cx="2468137" cy="81212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Energia interna da batata (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pt-BR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pt-BR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</m:acc>
                  </m:oMath>
                </a14:m>
                <a:r>
                  <a:rPr lang="pt-BR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)</a:t>
                </a:r>
              </a:p>
            </p:txBody>
          </p:sp>
        </mc:Choice>
        <mc:Fallback xmlns="">
          <p:sp>
            <p:nvSpPr>
              <p:cNvPr id="10" name="Retângulo 9">
                <a:extLst>
                  <a:ext uri="{FF2B5EF4-FFF2-40B4-BE49-F238E27FC236}">
                    <a16:creationId xmlns:a16="http://schemas.microsoft.com/office/drawing/2014/main" id="{3189A2A5-8F50-7A42-9DE5-BBAF69D3D2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0649" y="3192343"/>
                <a:ext cx="2468137" cy="81212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Fluxograma: Decisão 5">
                <a:extLst>
                  <a:ext uri="{FF2B5EF4-FFF2-40B4-BE49-F238E27FC236}">
                    <a16:creationId xmlns:a16="http://schemas.microsoft.com/office/drawing/2014/main" id="{41D2EE78-5E55-4A44-AF2B-8A1F1CB080FC}"/>
                  </a:ext>
                </a:extLst>
              </p:cNvPr>
              <p:cNvSpPr/>
              <p:nvPr/>
            </p:nvSpPr>
            <p:spPr>
              <a:xfrm>
                <a:off x="4553796" y="1708768"/>
                <a:ext cx="746709" cy="723488"/>
              </a:xfrm>
              <a:prstGeom prst="flowChartDecision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6" name="Fluxograma: Decisão 5">
                <a:extLst>
                  <a:ext uri="{FF2B5EF4-FFF2-40B4-BE49-F238E27FC236}">
                    <a16:creationId xmlns:a16="http://schemas.microsoft.com/office/drawing/2014/main" id="{41D2EE78-5E55-4A44-AF2B-8A1F1CB080F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3796" y="1708768"/>
                <a:ext cx="746709" cy="723488"/>
              </a:xfrm>
              <a:prstGeom prst="flowChartDecision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5F567336-DB78-4E98-A986-A28062C6559A}"/>
              </a:ext>
            </a:extLst>
          </p:cNvPr>
          <p:cNvCxnSpPr>
            <a:stCxn id="6" idx="3"/>
            <a:endCxn id="10" idx="0"/>
          </p:cNvCxnSpPr>
          <p:nvPr/>
        </p:nvCxnSpPr>
        <p:spPr>
          <a:xfrm>
            <a:off x="5300505" y="2070512"/>
            <a:ext cx="1004213" cy="112183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: Curvo 22">
            <a:extLst>
              <a:ext uri="{FF2B5EF4-FFF2-40B4-BE49-F238E27FC236}">
                <a16:creationId xmlns:a16="http://schemas.microsoft.com/office/drawing/2014/main" id="{1C20D5EA-2B6F-4170-9927-5D1A3DB7F2B4}"/>
              </a:ext>
            </a:extLst>
          </p:cNvPr>
          <p:cNvCxnSpPr>
            <a:endCxn id="6" idx="1"/>
          </p:cNvCxnSpPr>
          <p:nvPr/>
        </p:nvCxnSpPr>
        <p:spPr>
          <a:xfrm rot="5400000" flipH="1" flipV="1">
            <a:off x="3371413" y="2296526"/>
            <a:ext cx="1408396" cy="95636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82298B6-B2C3-47E4-91D4-2E2CF3F16BD1}"/>
              </a:ext>
            </a:extLst>
          </p:cNvPr>
          <p:cNvSpPr txBox="1"/>
          <p:nvPr/>
        </p:nvSpPr>
        <p:spPr>
          <a:xfrm>
            <a:off x="2604726" y="1754751"/>
            <a:ext cx="1488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Massa da batata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DC536B46-6F8B-4FFA-8EEA-6910AF380E5C}"/>
              </a:ext>
            </a:extLst>
          </p:cNvPr>
          <p:cNvSpPr txBox="1"/>
          <p:nvPr/>
        </p:nvSpPr>
        <p:spPr>
          <a:xfrm>
            <a:off x="5729104" y="1719176"/>
            <a:ext cx="2285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Calor específico da batata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4AA07B9B-8E02-45B1-AD29-0A106D293B7E}"/>
              </a:ext>
            </a:extLst>
          </p:cNvPr>
          <p:cNvSpPr txBox="1"/>
          <p:nvPr/>
        </p:nvSpPr>
        <p:spPr>
          <a:xfrm>
            <a:off x="5392145" y="1445002"/>
            <a:ext cx="4513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Coeficiente de transferência térmica convectiva do ar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224E7B5-FF2B-40A2-99EC-3DE039641891}"/>
              </a:ext>
            </a:extLst>
          </p:cNvPr>
          <p:cNvSpPr txBox="1"/>
          <p:nvPr/>
        </p:nvSpPr>
        <p:spPr>
          <a:xfrm>
            <a:off x="6157123" y="1993350"/>
            <a:ext cx="2162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Área externa da batata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A5F9403E-5596-4175-AE99-6D941CDCA664}"/>
              </a:ext>
            </a:extLst>
          </p:cNvPr>
          <p:cNvSpPr txBox="1"/>
          <p:nvPr/>
        </p:nvSpPr>
        <p:spPr>
          <a:xfrm>
            <a:off x="2532189" y="1445000"/>
            <a:ext cx="202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Temperatura ambiente</a:t>
            </a:r>
          </a:p>
        </p:txBody>
      </p:sp>
      <p:cxnSp>
        <p:nvCxnSpPr>
          <p:cNvPr id="30" name="Conector: Curvo 29">
            <a:extLst>
              <a:ext uri="{FF2B5EF4-FFF2-40B4-BE49-F238E27FC236}">
                <a16:creationId xmlns:a16="http://schemas.microsoft.com/office/drawing/2014/main" id="{B0D0CAB9-83E2-4330-9F90-C2B7CC62117F}"/>
              </a:ext>
            </a:extLst>
          </p:cNvPr>
          <p:cNvCxnSpPr>
            <a:stCxn id="26" idx="1"/>
            <a:endCxn id="6" idx="0"/>
          </p:cNvCxnSpPr>
          <p:nvPr/>
        </p:nvCxnSpPr>
        <p:spPr>
          <a:xfrm rot="10800000" flipV="1">
            <a:off x="4927151" y="1598890"/>
            <a:ext cx="464994" cy="10987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: Curvo 31">
            <a:extLst>
              <a:ext uri="{FF2B5EF4-FFF2-40B4-BE49-F238E27FC236}">
                <a16:creationId xmlns:a16="http://schemas.microsoft.com/office/drawing/2014/main" id="{0B9334F7-A694-4546-8E2E-6E82D8B530ED}"/>
              </a:ext>
            </a:extLst>
          </p:cNvPr>
          <p:cNvCxnSpPr>
            <a:stCxn id="25" idx="1"/>
          </p:cNvCxnSpPr>
          <p:nvPr/>
        </p:nvCxnSpPr>
        <p:spPr>
          <a:xfrm rot="10800000">
            <a:off x="5049740" y="1786651"/>
            <a:ext cx="679364" cy="86415"/>
          </a:xfrm>
          <a:prstGeom prst="curvedConnector3">
            <a:avLst>
              <a:gd name="adj1" fmla="val 4352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: Curvo 34">
            <a:extLst>
              <a:ext uri="{FF2B5EF4-FFF2-40B4-BE49-F238E27FC236}">
                <a16:creationId xmlns:a16="http://schemas.microsoft.com/office/drawing/2014/main" id="{7F35DA9A-6CCA-48D1-A541-66944C866424}"/>
              </a:ext>
            </a:extLst>
          </p:cNvPr>
          <p:cNvCxnSpPr>
            <a:stCxn id="27" idx="1"/>
          </p:cNvCxnSpPr>
          <p:nvPr/>
        </p:nvCxnSpPr>
        <p:spPr>
          <a:xfrm rot="10800000">
            <a:off x="5175123" y="1892891"/>
            <a:ext cx="982000" cy="254348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: Curvo 36">
            <a:extLst>
              <a:ext uri="{FF2B5EF4-FFF2-40B4-BE49-F238E27FC236}">
                <a16:creationId xmlns:a16="http://schemas.microsoft.com/office/drawing/2014/main" id="{437856D0-303D-45D2-A716-FFEF2874695A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4553796" y="1598889"/>
            <a:ext cx="286285" cy="120287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: Curvo 38">
            <a:extLst>
              <a:ext uri="{FF2B5EF4-FFF2-40B4-BE49-F238E27FC236}">
                <a16:creationId xmlns:a16="http://schemas.microsoft.com/office/drawing/2014/main" id="{8B8FAF25-6E2D-48CC-B3E3-5A4BFA10CA10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4093372" y="1795184"/>
            <a:ext cx="746709" cy="113456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3288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2698DA-0187-5B40-BF8A-37199F4C8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29268"/>
          </a:xfrm>
        </p:spPr>
        <p:txBody>
          <a:bodyPr>
            <a:normAutofit fontScale="90000"/>
          </a:bodyPr>
          <a:lstStyle/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 cálculo do Coeficiente de transferência térmica (h)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FED2F705-B24A-F448-81EE-02882E7653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66335" y="2504312"/>
                <a:ext cx="5699496" cy="1514504"/>
              </a:xfrm>
            </p:spPr>
            <p:txBody>
              <a:bodyPr>
                <a:normAutofit fontScale="55000" lnSpcReduction="20000"/>
              </a:bodyPr>
              <a:lstStyle/>
              <a:p>
                <a14:m>
                  <m:oMath xmlns:m="http://schemas.openxmlformats.org/officeDocument/2006/math">
                    <m:r>
                      <a:rPr lang="pt-BR" sz="4300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𝑁𝑢</m:t>
                    </m:r>
                    <m:r>
                      <a:rPr lang="pt-BR" sz="4300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4300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pt-BR" sz="4300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pt-BR" sz="43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43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pt-BR" sz="43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𝐾𝑤</m:t>
                        </m:r>
                      </m:den>
                    </m:f>
                    <m:r>
                      <a:rPr lang="pt-BR" sz="43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=0,037∙</m:t>
                    </m:r>
                    <m:r>
                      <a:rPr lang="pt-BR" sz="43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𝑅</m:t>
                    </m:r>
                    <m:sSup>
                      <m:sSupPr>
                        <m:ctrlPr>
                          <a:rPr lang="pt-BR" sz="43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43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pt-BR" sz="43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pt-BR" sz="43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pt-BR" sz="43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den>
                        </m:f>
                      </m:sup>
                    </m:sSup>
                    <m:r>
                      <a:rPr lang="pt-BR" sz="43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pt-BR" sz="43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43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𝑃𝑟</m:t>
                        </m:r>
                      </m:e>
                      <m:sup>
                        <m:f>
                          <m:fPr>
                            <m:ctrlPr>
                              <a:rPr lang="pt-BR" sz="43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pt-BR" sz="43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pt-BR" sz="43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pt-BR" sz="4300" i="1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pt-BR" sz="43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pt-BR" sz="4300" b="0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pt-BR" sz="4300" b="0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=0,037∙</m:t>
                    </m:r>
                    <m:r>
                      <a:rPr lang="pt-BR" sz="4300" b="0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sSup>
                      <m:sSupPr>
                        <m:ctrlPr>
                          <a:rPr lang="pt-BR" sz="43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43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pt-BR" sz="4300" b="0" i="1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pt-BR" sz="4300" b="0" i="1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pt-BR" sz="4300" b="0" i="1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5</m:t>
                            </m:r>
                          </m:den>
                        </m:f>
                      </m:sup>
                    </m:sSup>
                    <m:r>
                      <a:rPr lang="pt-BR" sz="4300" b="0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pt-BR" sz="43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43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𝑃𝑟</m:t>
                        </m:r>
                      </m:e>
                      <m:sup>
                        <m:f>
                          <m:fPr>
                            <m:ctrlPr>
                              <a:rPr lang="pt-BR" sz="4300" b="0" i="1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pt-BR" sz="4300" b="0" i="1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pt-BR" sz="4300" b="0" i="1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pt-BR" sz="4300" b="0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pt-BR" sz="43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43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𝐾𝑤</m:t>
                        </m:r>
                      </m:num>
                      <m:den>
                        <m:r>
                          <a:rPr lang="pt-BR" sz="43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den>
                    </m:f>
                  </m:oMath>
                </a14:m>
                <a:endParaRPr lang="pt-BR" sz="2600" b="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Cambria Math" panose="02040503050406030204" pitchFamily="18" charset="0"/>
                </a:endParaRPr>
              </a:p>
              <a:p>
                <a:endParaRPr lang="pt-BR" sz="26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  <a:p>
                <a:endParaRPr lang="pt-BR" dirty="0"/>
              </a:p>
            </p:txBody>
          </p:sp>
        </mc:Choice>
        <mc:Fallback xmlns="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FED2F705-B24A-F448-81EE-02882E7653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66335" y="2504312"/>
                <a:ext cx="5699496" cy="1514504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ta para Cima 5">
            <a:extLst>
              <a:ext uri="{FF2B5EF4-FFF2-40B4-BE49-F238E27FC236}">
                <a16:creationId xmlns:a16="http://schemas.microsoft.com/office/drawing/2014/main" id="{F828C4A5-F12A-C941-9D30-C7DCF3B2D1D1}"/>
              </a:ext>
            </a:extLst>
          </p:cNvPr>
          <p:cNvSpPr/>
          <p:nvPr/>
        </p:nvSpPr>
        <p:spPr>
          <a:xfrm>
            <a:off x="4319097" y="3872392"/>
            <a:ext cx="211873" cy="1092820"/>
          </a:xfrm>
          <a:prstGeom prst="up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8397AD7-1B89-9E44-AA7C-B8963EF91E4F}"/>
              </a:ext>
            </a:extLst>
          </p:cNvPr>
          <p:cNvSpPr txBox="1"/>
          <p:nvPr/>
        </p:nvSpPr>
        <p:spPr>
          <a:xfrm>
            <a:off x="2266335" y="4984260"/>
            <a:ext cx="4661209" cy="58477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Envolve o a velocidade do fluxo de ar turbulento dentro da </a:t>
            </a:r>
            <a:r>
              <a:rPr lang="pt-BR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AirFryer</a:t>
            </a:r>
            <a:endParaRPr lang="pt-B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795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EBE86EA4-C4F1-4465-B306-7A2BC2285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8279268-DB29-43BE-B57C-14977EACF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8FA53C0-C1EF-4611-BAB3-65EEB16AA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81CDACFC-DD8A-4CC0-B7FC-6030FC353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0269F267-73D4-4CC3-BEC7-73335654D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C48F13D-B2D7-4EB8-9CA7-59243637C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A82405B3-5A67-4DA2-8EDA-7AB65A8B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7508BC7B-3BD2-4D96-A46E-82988222A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4298D07C-2287-4B93-9041-935144DE1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0F6BC886-C125-4903-8C2A-6FB687400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C9D0B38F-2E02-4E85-99EE-73595E7C89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BD11ECC6-8551-4768-8DFD-CD41AF420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1"/>
            <a:ext cx="12192000" cy="228599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3657592-CA60-4F45-B1A0-88AA77242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25267" y="-8467"/>
            <a:ext cx="4766733" cy="6866467"/>
            <a:chOff x="7425267" y="-8467"/>
            <a:chExt cx="4766733" cy="686646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F47E2B4-7DA9-4312-A1F0-C48388B23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96547" y="4572001"/>
              <a:ext cx="393665" cy="2285999"/>
            </a:xfrm>
            <a:prstGeom prst="line">
              <a:avLst/>
            </a:prstGeom>
            <a:ln w="9525">
              <a:solidFill>
                <a:srgbClr val="BFBFB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5B274F7-039F-4BFC-AA98-B51B1D6C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4572001"/>
              <a:ext cx="3383073" cy="2285999"/>
            </a:xfrm>
            <a:prstGeom prst="line">
              <a:avLst/>
            </a:prstGeom>
            <a:ln w="9525">
              <a:solidFill>
                <a:srgbClr val="BFBFBF">
                  <a:alpha val="69804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23">
              <a:extLst>
                <a:ext uri="{FF2B5EF4-FFF2-40B4-BE49-F238E27FC236}">
                  <a16:creationId xmlns:a16="http://schemas.microsoft.com/office/drawing/2014/main" id="{11A31103-C703-46C9-9D26-497A1ACD5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5">
              <a:extLst>
                <a:ext uri="{FF2B5EF4-FFF2-40B4-BE49-F238E27FC236}">
                  <a16:creationId xmlns:a16="http://schemas.microsoft.com/office/drawing/2014/main" id="{382F955F-FC22-44B8-BDCF-B7758032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1F567692-F087-479A-8931-BD2869C3E4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7">
              <a:extLst>
                <a:ext uri="{FF2B5EF4-FFF2-40B4-BE49-F238E27FC236}">
                  <a16:creationId xmlns:a16="http://schemas.microsoft.com/office/drawing/2014/main" id="{49B3E4CD-0738-4B9D-A14F-1E8694DDF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8">
              <a:extLst>
                <a:ext uri="{FF2B5EF4-FFF2-40B4-BE49-F238E27FC236}">
                  <a16:creationId xmlns:a16="http://schemas.microsoft.com/office/drawing/2014/main" id="{4753B851-AD90-4CCD-85D0-65AA6567D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9">
              <a:extLst>
                <a:ext uri="{FF2B5EF4-FFF2-40B4-BE49-F238E27FC236}">
                  <a16:creationId xmlns:a16="http://schemas.microsoft.com/office/drawing/2014/main" id="{EBF14868-A190-4E21-9522-8977C474C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BCBB4922-76EE-442B-A649-09873DCE7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8839732-C6F3-1242-9D94-6413F7D10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10" y="4758611"/>
            <a:ext cx="8508893" cy="1024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 err="1"/>
              <a:t>Obtendo</a:t>
            </a:r>
            <a:r>
              <a:rPr lang="en-US" sz="5400" dirty="0"/>
              <a:t> a </a:t>
            </a:r>
            <a:r>
              <a:rPr lang="en-US" sz="5400" dirty="0" err="1"/>
              <a:t>velocidade</a:t>
            </a:r>
            <a:endParaRPr lang="en-US" sz="54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E2EB503-A017-4457-A105-53638C97D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Uma imagem contendo pessoa, interior, chão, homem&#10;&#10;Descrição gerada automaticamente">
            <a:extLst>
              <a:ext uri="{FF2B5EF4-FFF2-40B4-BE49-F238E27FC236}">
                <a16:creationId xmlns:a16="http://schemas.microsoft.com/office/drawing/2014/main" id="{20E99A5C-3527-6244-8A68-AF66B2EA5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36" y="217223"/>
            <a:ext cx="2473072" cy="41681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m 4" descr="Uma imagem contendo interior, parede&#10;&#10;Descrição gerada automaticamente">
            <a:extLst>
              <a:ext uri="{FF2B5EF4-FFF2-40B4-BE49-F238E27FC236}">
                <a16:creationId xmlns:a16="http://schemas.microsoft.com/office/drawing/2014/main" id="{73F6B924-0EBA-0A42-B42F-D0D23938F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051046" y="738245"/>
            <a:ext cx="4168168" cy="3126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m 8" descr="Uma imagem contendo pessoa, interior, homem&#10;&#10;Descrição gerada automaticamente">
            <a:extLst>
              <a:ext uri="{FF2B5EF4-FFF2-40B4-BE49-F238E27FC236}">
                <a16:creationId xmlns:a16="http://schemas.microsoft.com/office/drawing/2014/main" id="{9C934899-A966-8643-835D-64159372BC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579914" y="738247"/>
            <a:ext cx="4168167" cy="31261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135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7664F850-BA8B-47AE-B11A-225CAB896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634FC909-7343-4DEC-920F-098F56B476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4F22DB2-7E27-4CF7-8B17-254ECB9AE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ctangle 23">
              <a:extLst>
                <a:ext uri="{FF2B5EF4-FFF2-40B4-BE49-F238E27FC236}">
                  <a16:creationId xmlns:a16="http://schemas.microsoft.com/office/drawing/2014/main" id="{C6E593B3-91A3-4687-8B8D-FE37A3714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4" name="Rectangle 25">
              <a:extLst>
                <a:ext uri="{FF2B5EF4-FFF2-40B4-BE49-F238E27FC236}">
                  <a16:creationId xmlns:a16="http://schemas.microsoft.com/office/drawing/2014/main" id="{0C25B431-5C97-4B8D-B0A3-BFB8133C7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Isosceles Triangle 74">
              <a:extLst>
                <a:ext uri="{FF2B5EF4-FFF2-40B4-BE49-F238E27FC236}">
                  <a16:creationId xmlns:a16="http://schemas.microsoft.com/office/drawing/2014/main" id="{CA37B366-497E-4CB8-A678-A770CE2BD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Rectangle 27">
              <a:extLst>
                <a:ext uri="{FF2B5EF4-FFF2-40B4-BE49-F238E27FC236}">
                  <a16:creationId xmlns:a16="http://schemas.microsoft.com/office/drawing/2014/main" id="{CF707EDC-52B2-4D5C-8EC3-71C66EE8B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Rectangle 28">
              <a:extLst>
                <a:ext uri="{FF2B5EF4-FFF2-40B4-BE49-F238E27FC236}">
                  <a16:creationId xmlns:a16="http://schemas.microsoft.com/office/drawing/2014/main" id="{BF8E2DE7-7466-4EDF-8D69-BCA91A88D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9">
              <a:extLst>
                <a:ext uri="{FF2B5EF4-FFF2-40B4-BE49-F238E27FC236}">
                  <a16:creationId xmlns:a16="http://schemas.microsoft.com/office/drawing/2014/main" id="{229C2E15-76CD-409E-9D6B-10DAD8881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Isosceles Triangle 78">
              <a:extLst>
                <a:ext uri="{FF2B5EF4-FFF2-40B4-BE49-F238E27FC236}">
                  <a16:creationId xmlns:a16="http://schemas.microsoft.com/office/drawing/2014/main" id="{89A24369-AC96-4A98-AD98-47A7217EC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7D0DF9A3-4628-42F6-B0A4-44D97617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7459C506-5F4B-4B75-9218-C7C3F87FA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C659EEB-C3AE-4544-8263-417009DCD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99DB6C6-36F9-4576-A558-95153EADB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23">
              <a:extLst>
                <a:ext uri="{FF2B5EF4-FFF2-40B4-BE49-F238E27FC236}">
                  <a16:creationId xmlns:a16="http://schemas.microsoft.com/office/drawing/2014/main" id="{694E7916-EDE4-4B50-A4A1-6B28FDD4D9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Rectangle 25">
              <a:extLst>
                <a:ext uri="{FF2B5EF4-FFF2-40B4-BE49-F238E27FC236}">
                  <a16:creationId xmlns:a16="http://schemas.microsoft.com/office/drawing/2014/main" id="{6F6CB7BB-4370-4173-97F8-F636C0F14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Isosceles Triangle 87">
              <a:extLst>
                <a:ext uri="{FF2B5EF4-FFF2-40B4-BE49-F238E27FC236}">
                  <a16:creationId xmlns:a16="http://schemas.microsoft.com/office/drawing/2014/main" id="{B0F590BB-1F51-4138-A2D4-2E483C84F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9" name="Rectangle 27">
              <a:extLst>
                <a:ext uri="{FF2B5EF4-FFF2-40B4-BE49-F238E27FC236}">
                  <a16:creationId xmlns:a16="http://schemas.microsoft.com/office/drawing/2014/main" id="{4A492863-9797-45A2-BAB3-514F10C5F2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0" name="Rectangle 28">
              <a:extLst>
                <a:ext uri="{FF2B5EF4-FFF2-40B4-BE49-F238E27FC236}">
                  <a16:creationId xmlns:a16="http://schemas.microsoft.com/office/drawing/2014/main" id="{7C1E33F6-6D0F-4ECF-92F4-6F71D8BAF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1" name="Rectangle 29">
              <a:extLst>
                <a:ext uri="{FF2B5EF4-FFF2-40B4-BE49-F238E27FC236}">
                  <a16:creationId xmlns:a16="http://schemas.microsoft.com/office/drawing/2014/main" id="{73EEEA64-7411-474B-BD0E-60C24B3F4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2" name="Isosceles Triangle 91">
              <a:extLst>
                <a:ext uri="{FF2B5EF4-FFF2-40B4-BE49-F238E27FC236}">
                  <a16:creationId xmlns:a16="http://schemas.microsoft.com/office/drawing/2014/main" id="{4F82A6DD-92BB-4443-B5A5-05240DD55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79832BCB-1DCF-46AC-9FFA-170791668D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4E74DA95-CD7A-4D5E-9D27-67A759CE7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Uma imagem contendo interior, mesa, sentado, chão&#10;&#10;Descrição gerada automaticamente">
            <a:extLst>
              <a:ext uri="{FF2B5EF4-FFF2-40B4-BE49-F238E27FC236}">
                <a16:creationId xmlns:a16="http://schemas.microsoft.com/office/drawing/2014/main" id="{631329B9-55ED-A14C-8A33-1B9843B0D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042" y="937502"/>
            <a:ext cx="2747694" cy="49829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4AA3B5C-0C55-4FFF-9C45-8F9F7C074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81305" y="1650669"/>
            <a:ext cx="0" cy="34319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 descr="Uma imagem contendo interior&#10;&#10;Descrição gerada automaticamente">
            <a:extLst>
              <a:ext uri="{FF2B5EF4-FFF2-40B4-BE49-F238E27FC236}">
                <a16:creationId xmlns:a16="http://schemas.microsoft.com/office/drawing/2014/main" id="{636BE1F5-210A-E044-9A0F-80536ADA88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59" r="4301"/>
          <a:stretch/>
        </p:blipFill>
        <p:spPr>
          <a:xfrm rot="5400000">
            <a:off x="6674961" y="1464406"/>
            <a:ext cx="4982993" cy="39291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4551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664F850-BA8B-47AE-B11A-225CAB896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34FC909-7343-4DEC-920F-098F56B476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4F22DB2-7E27-4CF7-8B17-254ECB9AE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C6E593B3-91A3-4687-8B8D-FE37A3714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0C25B431-5C97-4B8D-B0A3-BFB8133C7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CA37B366-497E-4CB8-A678-A770CE2BD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CF707EDC-52B2-4D5C-8EC3-71C66EE8B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BF8E2DE7-7466-4EDF-8D69-BCA91A88D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229C2E15-76CD-409E-9D6B-10DAD8881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89A24369-AC96-4A98-AD98-47A7217EC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7D0DF9A3-4628-42F6-B0A4-44D97617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7459C506-5F4B-4B75-9218-C7C3F87FA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C659EEB-C3AE-4544-8263-417009DCD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99DB6C6-36F9-4576-A558-95153EADB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694E7916-EDE4-4B50-A4A1-6B28FDD4D9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6F6CB7BB-4370-4173-97F8-F636C0F14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B0F590BB-1F51-4138-A2D4-2E483C84F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4A492863-9797-45A2-BAB3-514F10C5F2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7C1E33F6-6D0F-4ECF-92F4-6F71D8BAF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3EEEA64-7411-474B-BD0E-60C24B3F4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4F82A6DD-92BB-4443-B5A5-05240DD55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79832BCB-1DCF-46AC-9FFA-170791668D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4E74DA95-CD7A-4D5E-9D27-67A759CE7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Uma imagem contendo interior, parede, chão, cozinha&#10;&#10;Descrição gerada automaticamente">
            <a:extLst>
              <a:ext uri="{FF2B5EF4-FFF2-40B4-BE49-F238E27FC236}">
                <a16:creationId xmlns:a16="http://schemas.microsoft.com/office/drawing/2014/main" id="{7BFCC110-DE1C-CB4B-9DDA-5899A4787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8851" y="1948210"/>
            <a:ext cx="5345389" cy="30073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4AA3B5C-0C55-4FFF-9C45-8F9F7C074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81305" y="1650669"/>
            <a:ext cx="0" cy="34319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 descr="Uma imagem contendo interior, parede, chão&#10;&#10;Descrição gerada automaticamente">
            <a:extLst>
              <a:ext uri="{FF2B5EF4-FFF2-40B4-BE49-F238E27FC236}">
                <a16:creationId xmlns:a16="http://schemas.microsoft.com/office/drawing/2014/main" id="{BD487472-8A5C-2947-B83F-1CF65ADF0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258610" y="1447361"/>
            <a:ext cx="5345388" cy="40090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0925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61149D-5908-E34A-9925-F3DEE992B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Resultados</a:t>
            </a:r>
          </a:p>
        </p:txBody>
      </p:sp>
      <p:pic>
        <p:nvPicPr>
          <p:cNvPr id="4" name="Imagem 3" descr="Uma imagem contendo texto&#10;&#10;Descrição gerada automaticamente">
            <a:extLst>
              <a:ext uri="{FF2B5EF4-FFF2-40B4-BE49-F238E27FC236}">
                <a16:creationId xmlns:a16="http://schemas.microsoft.com/office/drawing/2014/main" id="{AB0274A7-A7E7-4752-81AE-79B9874CC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69" y="2242213"/>
            <a:ext cx="4261313" cy="302205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A79FB5D-ADFF-45EB-97AF-65D2ACB22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284" y="2254245"/>
            <a:ext cx="4293925" cy="302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2276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131</Words>
  <Application>Microsoft Office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Cambria Math</vt:lpstr>
      <vt:lpstr>Trebuchet MS</vt:lpstr>
      <vt:lpstr>Wingdings 3</vt:lpstr>
      <vt:lpstr>Facetado</vt:lpstr>
      <vt:lpstr>Projeto 2 – Termodinâmica Modelagem do tempo de fritura para diferentes massas de batatas em uma AirFryer.</vt:lpstr>
      <vt:lpstr>Contexto e pergunta</vt:lpstr>
      <vt:lpstr>Diagrama de E&amp;F e equação do sistema térmico</vt:lpstr>
      <vt:lpstr>O cálculo do Coeficiente de transferência térmica (h)</vt:lpstr>
      <vt:lpstr>Obtendo a velocidade</vt:lpstr>
      <vt:lpstr>Apresentação do PowerPoint</vt:lpstr>
      <vt:lpstr>Apresentação do PowerPoint</vt:lpstr>
      <vt:lpstr>Resultados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2 – Termodinâmica A fritura de batatas em uma AirFryer</dc:title>
  <dc:creator>Joao Pedro Chacon Ruiz</dc:creator>
  <cp:lastModifiedBy>diogonac@outlook.com</cp:lastModifiedBy>
  <cp:revision>9</cp:revision>
  <dcterms:created xsi:type="dcterms:W3CDTF">2019-05-05T16:27:57Z</dcterms:created>
  <dcterms:modified xsi:type="dcterms:W3CDTF">2019-05-06T12:34:07Z</dcterms:modified>
</cp:coreProperties>
</file>